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pjPesg7kcAE/h4xm77zTkJWy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01B875-6E13-4CC7-836D-4BDD5F9149ED}">
  <a:tblStyle styleId="{C701B875-6E13-4CC7-836D-4BDD5F9149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985bc8be4_4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985bc8be4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985bc8be4_4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985bc8be4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985bc8be4_0_47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985bc8be4_0_47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985bc8be4_0_4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985bc8be4_0_508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f985bc8be4_0_508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f985bc8be4_0_5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985bc8be4_0_5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985bc8be4_0_5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g2f985bc8be4_0_5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g2f985bc8be4_0_5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f985bc8be4_0_5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2f985bc8be4_0_5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985bc8be4_0_47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2f985bc8be4_0_4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985bc8be4_0_48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2f985bc8be4_0_48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2f985bc8be4_0_4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985bc8be4_0_48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f985bc8be4_0_484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f985bc8be4_0_484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f985bc8be4_0_4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85bc8be4_0_4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f985bc8be4_0_4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985bc8be4_0_49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f985bc8be4_0_49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985bc8be4_0_4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85bc8be4_0_496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f985bc8be4_0_4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985bc8be4_0_49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f985bc8be4_0_49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f985bc8be4_0_49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f985bc8be4_0_49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f985bc8be4_0_4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985bc8be4_0_50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f985bc8be4_0_5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985bc8be4_0_4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f985bc8be4_0_46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f985bc8be4_0_4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15661" y="774192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>
                <a:solidFill>
                  <a:srgbClr val="85200C"/>
                </a:solidFill>
              </a:rPr>
              <a:t>Lightning Talk 1:</a:t>
            </a:r>
            <a:endParaRPr>
              <a:solidFill>
                <a:srgbClr val="85200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Product Research</a:t>
            </a:r>
            <a:endParaRPr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593375" y="4650325"/>
            <a:ext cx="11431500" cy="11475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lt1"/>
                </a:solidFill>
              </a:rPr>
              <a:t>Team members: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lt1"/>
                </a:solidFill>
              </a:rPr>
              <a:t>Bilal Hodzic, Sabrina Francis, Nathan Turnis, Zane </a:t>
            </a:r>
            <a:r>
              <a:rPr lang="en-US" sz="2000">
                <a:solidFill>
                  <a:schemeClr val="lt1"/>
                </a:solidFill>
              </a:rPr>
              <a:t>Lenz, Ivan Santoy, Aina Azman, Osaid Samman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628775" y="4100525"/>
            <a:ext cx="11360700" cy="461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sdmay25-12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lt1"/>
                </a:solidFill>
              </a:rPr>
              <a:t>Pressure </a:t>
            </a:r>
            <a:r>
              <a:rPr b="1" lang="en-US">
                <a:solidFill>
                  <a:schemeClr val="lt1"/>
                </a:solidFill>
              </a:rPr>
              <a:t>S</a:t>
            </a:r>
            <a:r>
              <a:rPr b="1" lang="en-US">
                <a:solidFill>
                  <a:schemeClr val="lt1"/>
                </a:solidFill>
              </a:rPr>
              <a:t>ensor </a:t>
            </a:r>
            <a:r>
              <a:rPr b="1" lang="en-US">
                <a:solidFill>
                  <a:schemeClr val="lt1"/>
                </a:solidFill>
              </a:rPr>
              <a:t>P</a:t>
            </a:r>
            <a:r>
              <a:rPr b="1" lang="en-US">
                <a:solidFill>
                  <a:schemeClr val="lt1"/>
                </a:solidFill>
              </a:rPr>
              <a:t>atch Objectives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933850" y="2300575"/>
            <a:ext cx="10515600" cy="2363400"/>
          </a:xfrm>
          <a:prstGeom prst="rect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Develop a flexible pressure sensor patch to help individuals, including adaptive sports athletes, prevent pressure sores. The patch will monitor pressure in real-time and provide alerts via a mobile app, allowing users to take immediate action, enhancing both health outcomes and athletic performance.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lt1"/>
                </a:solidFill>
              </a:rPr>
              <a:t>Problem Statement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4" name="Google Shape;7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Individuals with limited mobility, including adaptive sports athletes, are at high risk of developing pressure sores due to prolonged pressure on specific areas of the body.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Current solutions often lack real-time monitoring and timely intervention, leading to severe complications.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This project aims to create a flexible pressure sensor patch that continuously monitors pressure levels and provides real-time alerts to prevent pressure sores, improving both health outcomes and quality of life for users.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985bc8be4_4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A61C00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Related Products</a:t>
            </a:r>
            <a:endParaRPr b="1">
              <a:solidFill>
                <a:schemeClr val="lt1"/>
              </a:solidFill>
            </a:endParaRPr>
          </a:p>
        </p:txBody>
      </p:sp>
      <p:graphicFrame>
        <p:nvGraphicFramePr>
          <p:cNvPr id="80" name="Google Shape;80;g2f985bc8be4_4_5"/>
          <p:cNvGraphicFramePr/>
          <p:nvPr/>
        </p:nvGraphicFramePr>
        <p:xfrm>
          <a:off x="838200" y="199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{C701B875-6E13-4CC7-836D-4BDD5F9149ED}</a:tableStyleId>
              </a:tblPr>
              <a:tblGrid>
                <a:gridCol w="3505200"/>
                <a:gridCol w="3505200"/>
                <a:gridCol w="3505200"/>
              </a:tblGrid>
              <a:tr h="69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Product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Product </a:t>
                      </a: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Image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Bordered Hydrocolloid Pressure Sore Patch 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Protects an area from pressure sores with a pressure absorbing foam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Haptic Touch pad with capacitive grid to localize areas experiencing high pressure differences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Device for checking for large pressure differences between areas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1" name="Google Shape;81;g2f985bc8be4_4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088" y="2794000"/>
            <a:ext cx="1677026" cy="139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f985bc8be4_4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1863" y="4624377"/>
            <a:ext cx="1819501" cy="122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985bc8be4_4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A61C00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Related Products</a:t>
            </a:r>
            <a:endParaRPr b="1">
              <a:solidFill>
                <a:schemeClr val="lt1"/>
              </a:solidFill>
            </a:endParaRPr>
          </a:p>
        </p:txBody>
      </p:sp>
      <p:graphicFrame>
        <p:nvGraphicFramePr>
          <p:cNvPr id="88" name="Google Shape;88;g2f985bc8be4_4_14"/>
          <p:cNvGraphicFramePr/>
          <p:nvPr/>
        </p:nvGraphicFramePr>
        <p:xfrm>
          <a:off x="838200" y="293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{C701B875-6E13-4CC7-836D-4BDD5F9149ED}</a:tableStyleId>
              </a:tblPr>
              <a:tblGrid>
                <a:gridCol w="3505200"/>
                <a:gridCol w="3505200"/>
                <a:gridCol w="3505200"/>
              </a:tblGrid>
              <a:tr h="69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Product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Description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</a:rPr>
                        <a:t>Product Image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1C00"/>
                    </a:solidFill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Pedar insole systems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Shoe soles for tracking pressure on the bottom of feet. Links to a computer to see data visualized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5200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9" name="Google Shape;89;g2f985bc8be4_4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898" y="3729575"/>
            <a:ext cx="2147454" cy="144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lt1"/>
                </a:solidFill>
              </a:rPr>
              <a:t>Market Gap</a:t>
            </a:r>
            <a:endParaRPr b="1">
              <a:solidFill>
                <a:schemeClr val="lt1"/>
              </a:solidFill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>
            <a:off x="1400713" y="1830575"/>
            <a:ext cx="9390575" cy="4918200"/>
            <a:chOff x="1131475" y="1871575"/>
            <a:chExt cx="9390575" cy="4918200"/>
          </a:xfrm>
        </p:grpSpPr>
        <p:sp>
          <p:nvSpPr>
            <p:cNvPr id="96" name="Google Shape;96;p6"/>
            <p:cNvSpPr/>
            <p:nvPr/>
          </p:nvSpPr>
          <p:spPr>
            <a:xfrm>
              <a:off x="1131475" y="1871575"/>
              <a:ext cx="4695300" cy="2459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Existing products are not designed to be placed on the skin in a </a:t>
              </a:r>
              <a:r>
                <a:rPr b="1" lang="en-US" sz="2400">
                  <a:solidFill>
                    <a:schemeClr val="dk1"/>
                  </a:solidFill>
                </a:rPr>
                <a:t>flexible, compact form.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5826750" y="1871575"/>
              <a:ext cx="4695300" cy="2459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From our research, there are no </a:t>
              </a:r>
              <a:r>
                <a:rPr b="1" lang="en-US" sz="2400">
                  <a:solidFill>
                    <a:schemeClr val="dk1"/>
                  </a:solidFill>
                </a:rPr>
                <a:t>wearable pressure sensor patches</a:t>
              </a:r>
              <a:r>
                <a:rPr lang="en-US" sz="2400">
                  <a:solidFill>
                    <a:schemeClr val="dk1"/>
                  </a:solidFill>
                </a:rPr>
                <a:t> that match the robustness and functionality we aim to develop.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131475" y="4330675"/>
              <a:ext cx="4695300" cy="2459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None of the available solutions are </a:t>
              </a:r>
              <a:r>
                <a:rPr b="1" lang="en-US" sz="2400">
                  <a:solidFill>
                    <a:schemeClr val="dk1"/>
                  </a:solidFill>
                </a:rPr>
                <a:t>tailored for physical activities</a:t>
              </a:r>
              <a:r>
                <a:rPr lang="en-US" sz="2400">
                  <a:solidFill>
                    <a:schemeClr val="dk1"/>
                  </a:solidFill>
                </a:rPr>
                <a:t>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826750" y="4330675"/>
              <a:ext cx="4695300" cy="24591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</a:rPr>
                <a:t>Current products do not offer </a:t>
              </a:r>
              <a:r>
                <a:rPr b="1" lang="en-US" sz="2400">
                  <a:solidFill>
                    <a:schemeClr val="dk1"/>
                  </a:solidFill>
                </a:rPr>
                <a:t>connectivity to mobile devices </a:t>
              </a:r>
              <a:r>
                <a:rPr lang="en-US" sz="2400">
                  <a:solidFill>
                    <a:schemeClr val="dk1"/>
                  </a:solidFill>
                </a:rPr>
                <a:t>for real-time monitoring and alerts.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lt1"/>
                </a:solidFill>
              </a:rPr>
              <a:t>New Ideas Generated from Product Research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933825" y="2063025"/>
            <a:ext cx="5007600" cy="3980700"/>
          </a:xfrm>
          <a:prstGeom prst="frame">
            <a:avLst>
              <a:gd fmla="val 12500" name="adj1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Develop a </a:t>
            </a:r>
            <a:r>
              <a:rPr b="1" lang="en-US" sz="1900">
                <a:solidFill>
                  <a:schemeClr val="dk1"/>
                </a:solidFill>
              </a:rPr>
              <a:t>flexible sensor</a:t>
            </a:r>
            <a:r>
              <a:rPr lang="en-US" sz="1900">
                <a:solidFill>
                  <a:schemeClr val="dk1"/>
                </a:solidFill>
              </a:rPr>
              <a:t> that adheres to the skin and </a:t>
            </a:r>
            <a:r>
              <a:rPr b="1" lang="en-US" sz="1900">
                <a:solidFill>
                  <a:schemeClr val="dk1"/>
                </a:solidFill>
              </a:rPr>
              <a:t>monitors pressure levels</a:t>
            </a:r>
            <a:r>
              <a:rPr lang="en-US" sz="1900">
                <a:solidFill>
                  <a:schemeClr val="dk1"/>
                </a:solidFill>
              </a:rPr>
              <a:t> in real-time. The sensor will </a:t>
            </a:r>
            <a:r>
              <a:rPr b="1" lang="en-US" sz="1900">
                <a:solidFill>
                  <a:schemeClr val="dk1"/>
                </a:solidFill>
              </a:rPr>
              <a:t>transmit data</a:t>
            </a:r>
            <a:r>
              <a:rPr lang="en-US" sz="1900">
                <a:solidFill>
                  <a:schemeClr val="dk1"/>
                </a:solidFill>
              </a:rPr>
              <a:t> wirelessly to a mobile app, allowing users to receive </a:t>
            </a:r>
            <a:r>
              <a:rPr b="1" lang="en-US" sz="1900">
                <a:solidFill>
                  <a:schemeClr val="dk1"/>
                </a:solidFill>
              </a:rPr>
              <a:t>alerts</a:t>
            </a:r>
            <a:r>
              <a:rPr lang="en-US" sz="1900">
                <a:solidFill>
                  <a:schemeClr val="dk1"/>
                </a:solidFill>
              </a:rPr>
              <a:t> and make adjustments to prevent pressure sores.</a:t>
            </a:r>
            <a:endParaRPr sz="1900"/>
          </a:p>
        </p:txBody>
      </p:sp>
      <p:sp>
        <p:nvSpPr>
          <p:cNvPr id="106" name="Google Shape;106;p7"/>
          <p:cNvSpPr/>
          <p:nvPr/>
        </p:nvSpPr>
        <p:spPr>
          <a:xfrm>
            <a:off x="6549600" y="2063025"/>
            <a:ext cx="4804200" cy="3980700"/>
          </a:xfrm>
          <a:prstGeom prst="frame">
            <a:avLst>
              <a:gd fmla="val 12500" name="adj1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Design a </a:t>
            </a:r>
            <a:r>
              <a:rPr b="1" lang="en-US" sz="1900">
                <a:solidFill>
                  <a:schemeClr val="dk1"/>
                </a:solidFill>
              </a:rPr>
              <a:t>soft fabric</a:t>
            </a:r>
            <a:r>
              <a:rPr lang="en-US" sz="1900">
                <a:solidFill>
                  <a:schemeClr val="dk1"/>
                </a:solidFill>
              </a:rPr>
              <a:t> embedded with pressure sensors to track pressure across </a:t>
            </a:r>
            <a:r>
              <a:rPr b="1" lang="en-US" sz="1900">
                <a:solidFill>
                  <a:schemeClr val="dk1"/>
                </a:solidFill>
              </a:rPr>
              <a:t>multiple zones</a:t>
            </a:r>
            <a:r>
              <a:rPr lang="en-US" sz="1900">
                <a:solidFill>
                  <a:schemeClr val="dk1"/>
                </a:solidFill>
              </a:rPr>
              <a:t>. This fabric can be integrated into clothing or mobility aids and will </a:t>
            </a:r>
            <a:r>
              <a:rPr b="1" lang="en-US" sz="1900">
                <a:solidFill>
                  <a:schemeClr val="dk1"/>
                </a:solidFill>
              </a:rPr>
              <a:t>send data</a:t>
            </a:r>
            <a:r>
              <a:rPr lang="en-US" sz="1900">
                <a:solidFill>
                  <a:schemeClr val="dk1"/>
                </a:solidFill>
              </a:rPr>
              <a:t> to a mobile app, offering real-time </a:t>
            </a:r>
            <a:r>
              <a:rPr b="1" lang="en-US" sz="1900">
                <a:solidFill>
                  <a:schemeClr val="dk1"/>
                </a:solidFill>
              </a:rPr>
              <a:t>pressure mapping</a:t>
            </a:r>
            <a:r>
              <a:rPr lang="en-US" sz="1900">
                <a:solidFill>
                  <a:schemeClr val="dk1"/>
                </a:solidFill>
              </a:rPr>
              <a:t> and insights, ideal for adaptive sports.</a:t>
            </a:r>
            <a:endParaRPr sz="1900"/>
          </a:p>
        </p:txBody>
      </p:sp>
      <p:sp>
        <p:nvSpPr>
          <p:cNvPr id="107" name="Google Shape;107;p7"/>
          <p:cNvSpPr txBox="1"/>
          <p:nvPr/>
        </p:nvSpPr>
        <p:spPr>
          <a:xfrm>
            <a:off x="1190325" y="2063025"/>
            <a:ext cx="44946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Skin-Adhering Sensor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7106550" y="2063025"/>
            <a:ext cx="36903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Soft Fabric Pressure Tracker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US">
                <a:solidFill>
                  <a:schemeClr val="lt1"/>
                </a:solidFill>
              </a:rPr>
              <a:t>Conclusions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590175" y="2286900"/>
            <a:ext cx="11052000" cy="3661200"/>
          </a:xfrm>
          <a:prstGeom prst="rect">
            <a:avLst/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Most existing solutions lack the versatility needed for widespread use.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Our goal is to develop a generic pressure sensor patch that can be applied anywhere on the body and used by anyone, without requiring additional hardware.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chemeClr val="dk1"/>
                </a:solidFill>
              </a:rPr>
              <a:t>This flexible, user-friendly solution will provide effective pressure monitoring with minimal setup, making it ideal for a wide range of users.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2024-10-03T20:16:19Z</dcterms:created>
  <dc:creator>Hodzic, Bilal</dc:creator>
</cp:coreProperties>
</file>